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  <p:sldMasterId id="2147483660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8" roundtripDataSignature="AMtx7mjEpZPC/xvRr7QjIaDhHn8JrHXs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customschemas.google.com/relationships/presentationmetadata" Target="metadata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8" name="Google Shape;238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2" name="Google Shape;342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0" name="Google Shape;35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9" name="Google Shape;359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9" name="Google Shape;36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9" name="Google Shape;379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0" name="Google Shape;400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6" name="Google Shape;416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2" name="Google Shape;432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7" name="Google Shape;44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9" name="Google Shape;459;p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5" name="Google Shape;245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65" name="Google Shape;465;p2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4" name="Google Shape;26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9" name="Google Shape;26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0" name="Google Shape;29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5" name="Google Shape;325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2" name="Google Shape;332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9pPr>
          </a:lstStyle>
          <a:p/>
        </p:txBody>
      </p:sp>
      <p:sp>
        <p:nvSpPr>
          <p:cNvPr id="18" name="Google Shape;18;p22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45"/>
          <p:cNvSpPr txBox="1"/>
          <p:nvPr>
            <p:ph idx="1" type="body"/>
          </p:nvPr>
        </p:nvSpPr>
        <p:spPr>
          <a:xfrm rot="5400000">
            <a:off x="2308950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45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5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45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6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6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46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46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6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ólo el título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7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7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8" name="Google Shape;98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9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3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3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1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31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31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31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3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6" name="Google Shape;136;p33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37" name="Google Shape;137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7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4" name="Google Shape;24;p37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7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7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4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4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4" name="Google Shape;144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5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3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6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6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3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ctrTitle"/>
          </p:nvPr>
        </p:nvSpPr>
        <p:spPr>
          <a:xfrm>
            <a:off x="1143000" y="1122363"/>
            <a:ext cx="685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26"/>
          <p:cNvSpPr txBox="1"/>
          <p:nvPr>
            <p:ph idx="1" type="subTitle"/>
          </p:nvPr>
        </p:nvSpPr>
        <p:spPr>
          <a:xfrm>
            <a:off x="1143000" y="3602038"/>
            <a:ext cx="6858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68" name="Google Shape;168;p26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69" name="Google Shape;169;p26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7"/>
          <p:cNvSpPr txBox="1"/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47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74" name="Google Shape;174;p47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75" name="Google Shape;175;p47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" type="objOnly">
  <p:cSld name="OBJECT_ONLY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8"/>
          <p:cNvSpPr txBox="1"/>
          <p:nvPr>
            <p:ph idx="1" type="body"/>
          </p:nvPr>
        </p:nvSpPr>
        <p:spPr>
          <a:xfrm>
            <a:off x="457200" y="274639"/>
            <a:ext cx="8229600" cy="58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9"/>
          <p:cNvSpPr txBox="1"/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49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1" name="Google Shape;181;p49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82" name="Google Shape;182;p49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83" name="Google Shape;183;p49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0"/>
          <p:cNvSpPr txBox="1"/>
          <p:nvPr>
            <p:ph type="title"/>
          </p:nvPr>
        </p:nvSpPr>
        <p:spPr>
          <a:xfrm>
            <a:off x="623888" y="1709738"/>
            <a:ext cx="78867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6" name="Google Shape;186;p50"/>
          <p:cNvSpPr txBox="1"/>
          <p:nvPr>
            <p:ph idx="1" type="body"/>
          </p:nvPr>
        </p:nvSpPr>
        <p:spPr>
          <a:xfrm>
            <a:off x="623888" y="4589463"/>
            <a:ext cx="78867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7" name="Google Shape;187;p50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88" name="Google Shape;188;p50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89" name="Google Shape;189;p50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1"/>
          <p:cNvSpPr txBox="1"/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51"/>
          <p:cNvSpPr txBox="1"/>
          <p:nvPr>
            <p:ph idx="1" type="body"/>
          </p:nvPr>
        </p:nvSpPr>
        <p:spPr>
          <a:xfrm>
            <a:off x="628650" y="1825625"/>
            <a:ext cx="3886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3" name="Google Shape;193;p51"/>
          <p:cNvSpPr txBox="1"/>
          <p:nvPr>
            <p:ph idx="2" type="body"/>
          </p:nvPr>
        </p:nvSpPr>
        <p:spPr>
          <a:xfrm>
            <a:off x="4629150" y="1825625"/>
            <a:ext cx="3886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4" name="Google Shape;194;p51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95" name="Google Shape;195;p51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196" name="Google Shape;196;p51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2"/>
          <p:cNvSpPr txBox="1"/>
          <p:nvPr>
            <p:ph type="title"/>
          </p:nvPr>
        </p:nvSpPr>
        <p:spPr>
          <a:xfrm>
            <a:off x="629841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52"/>
          <p:cNvSpPr txBox="1"/>
          <p:nvPr>
            <p:ph idx="1" type="body"/>
          </p:nvPr>
        </p:nvSpPr>
        <p:spPr>
          <a:xfrm>
            <a:off x="629841" y="1681163"/>
            <a:ext cx="38685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00" name="Google Shape;200;p52"/>
          <p:cNvSpPr txBox="1"/>
          <p:nvPr>
            <p:ph idx="2" type="body"/>
          </p:nvPr>
        </p:nvSpPr>
        <p:spPr>
          <a:xfrm>
            <a:off x="629841" y="2505075"/>
            <a:ext cx="3868500" cy="3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1" name="Google Shape;201;p52"/>
          <p:cNvSpPr txBox="1"/>
          <p:nvPr>
            <p:ph idx="3" type="body"/>
          </p:nvPr>
        </p:nvSpPr>
        <p:spPr>
          <a:xfrm>
            <a:off x="4629150" y="1681163"/>
            <a:ext cx="38874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02" name="Google Shape;202;p52"/>
          <p:cNvSpPr txBox="1"/>
          <p:nvPr>
            <p:ph idx="4" type="body"/>
          </p:nvPr>
        </p:nvSpPr>
        <p:spPr>
          <a:xfrm>
            <a:off x="4629150" y="2505075"/>
            <a:ext cx="3887400" cy="3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3" name="Google Shape;203;p52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04" name="Google Shape;204;p52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05" name="Google Shape;205;p52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8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8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0" name="Google Shape;30;p38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8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8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3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08" name="Google Shape;208;p53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09" name="Google Shape;209;p53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4"/>
          <p:cNvSpPr txBox="1"/>
          <p:nvPr>
            <p:ph type="title"/>
          </p:nvPr>
        </p:nvSpPr>
        <p:spPr>
          <a:xfrm>
            <a:off x="629841" y="457200"/>
            <a:ext cx="2949000" cy="16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2" name="Google Shape;212;p54"/>
          <p:cNvSpPr txBox="1"/>
          <p:nvPr>
            <p:ph idx="1" type="body"/>
          </p:nvPr>
        </p:nvSpPr>
        <p:spPr>
          <a:xfrm>
            <a:off x="3887391" y="987425"/>
            <a:ext cx="46293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213" name="Google Shape;213;p54"/>
          <p:cNvSpPr txBox="1"/>
          <p:nvPr>
            <p:ph idx="2" type="body"/>
          </p:nvPr>
        </p:nvSpPr>
        <p:spPr>
          <a:xfrm>
            <a:off x="629841" y="2057400"/>
            <a:ext cx="29490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14" name="Google Shape;214;p54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15" name="Google Shape;215;p54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16" name="Google Shape;216;p54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5"/>
          <p:cNvSpPr txBox="1"/>
          <p:nvPr>
            <p:ph type="title"/>
          </p:nvPr>
        </p:nvSpPr>
        <p:spPr>
          <a:xfrm>
            <a:off x="629841" y="457200"/>
            <a:ext cx="2949000" cy="16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9" name="Google Shape;219;p55"/>
          <p:cNvSpPr/>
          <p:nvPr>
            <p:ph idx="2" type="pic"/>
          </p:nvPr>
        </p:nvSpPr>
        <p:spPr>
          <a:xfrm>
            <a:off x="3887391" y="987425"/>
            <a:ext cx="46293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55"/>
          <p:cNvSpPr txBox="1"/>
          <p:nvPr>
            <p:ph idx="1" type="body"/>
          </p:nvPr>
        </p:nvSpPr>
        <p:spPr>
          <a:xfrm>
            <a:off x="629841" y="2057400"/>
            <a:ext cx="29490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21" name="Google Shape;221;p55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22" name="Google Shape;222;p55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23" name="Google Shape;223;p55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6"/>
          <p:cNvSpPr txBox="1"/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6" name="Google Shape;226;p56"/>
          <p:cNvSpPr txBox="1"/>
          <p:nvPr>
            <p:ph idx="1" type="body"/>
          </p:nvPr>
        </p:nvSpPr>
        <p:spPr>
          <a:xfrm rot="5400000">
            <a:off x="2396400" y="57875"/>
            <a:ext cx="43512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7" name="Google Shape;227;p56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28" name="Google Shape;228;p56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29" name="Google Shape;229;p56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7"/>
          <p:cNvSpPr txBox="1"/>
          <p:nvPr>
            <p:ph type="title"/>
          </p:nvPr>
        </p:nvSpPr>
        <p:spPr>
          <a:xfrm rot="5400000">
            <a:off x="4623600" y="2285275"/>
            <a:ext cx="58119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2" name="Google Shape;232;p57"/>
          <p:cNvSpPr txBox="1"/>
          <p:nvPr>
            <p:ph idx="1" type="body"/>
          </p:nvPr>
        </p:nvSpPr>
        <p:spPr>
          <a:xfrm rot="5400000">
            <a:off x="623025" y="370675"/>
            <a:ext cx="58119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3" name="Google Shape;233;p57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34" name="Google Shape;234;p57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35" name="Google Shape;235;p57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9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36" name="Google Shape;36;p39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37" name="Google Shape;37;p39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9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9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0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3" name="Google Shape;43;p40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4" name="Google Shape;44;p40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5" name="Google Shape;45;p40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6" name="Google Shape;46;p40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40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0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ó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1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1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1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2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2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2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3"/>
          <p:cNvSpPr txBox="1"/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3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43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43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3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3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4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4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44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4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4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5"/>
          <p:cNvSpPr txBox="1"/>
          <p:nvPr>
            <p:ph idx="10" type="dt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11" type="ftr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5"/>
          <p:cNvSpPr txBox="1"/>
          <p:nvPr>
            <p:ph idx="12" type="sldNum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Relationship Id="rId4" Type="http://schemas.openxmlformats.org/officeDocument/2006/relationships/hyperlink" Target="http://ieeexplore.ieee.org/xpls/abs_all.jsp?arnumber=1057692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24.png"/><Relationship Id="rId9" Type="http://schemas.openxmlformats.org/officeDocument/2006/relationships/image" Target="../media/image20.png"/><Relationship Id="rId5" Type="http://schemas.openxmlformats.org/officeDocument/2006/relationships/image" Target="../media/image17.png"/><Relationship Id="rId6" Type="http://schemas.openxmlformats.org/officeDocument/2006/relationships/image" Target="../media/image22.png"/><Relationship Id="rId7" Type="http://schemas.openxmlformats.org/officeDocument/2006/relationships/image" Target="../media/image19.png"/><Relationship Id="rId8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hyperlink" Target="https://www.dropbox.com/s/ki0mrexq1e2vy36/Flusser_Moments.pdf?dl=0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0.png"/><Relationship Id="rId5" Type="http://schemas.openxmlformats.org/officeDocument/2006/relationships/image" Target="../media/image9.png"/><Relationship Id="rId6" Type="http://schemas.openxmlformats.org/officeDocument/2006/relationships/image" Target="../media/image6.png"/><Relationship Id="rId7" Type="http://schemas.openxmlformats.org/officeDocument/2006/relationships/image" Target="../media/image3.png"/><Relationship Id="rId8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"/>
          <p:cNvSpPr txBox="1"/>
          <p:nvPr/>
        </p:nvSpPr>
        <p:spPr>
          <a:xfrm>
            <a:off x="3887366" y="2308703"/>
            <a:ext cx="4835700" cy="10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019300" lvl="0" marL="20193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1" lang="en-US" sz="33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Electiva - </a:t>
            </a:r>
            <a:r>
              <a:rPr b="0" i="0" lang="en-US" sz="33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Reconocimiento de Patrones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"/>
          <p:cNvSpPr txBox="1"/>
          <p:nvPr/>
        </p:nvSpPr>
        <p:spPr>
          <a:xfrm>
            <a:off x="6305162" y="3755212"/>
            <a:ext cx="2029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Ingeniería de Software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4-10-04 at 1.37.41 PM.png" id="344" name="Google Shape;344;p10"/>
          <p:cNvPicPr preferRelativeResize="0"/>
          <p:nvPr/>
        </p:nvPicPr>
        <p:blipFill rotWithShape="1">
          <a:blip r:embed="rId3">
            <a:alphaModFix/>
          </a:blip>
          <a:srcRect b="74298" l="28313" r="0" t="0"/>
          <a:stretch/>
        </p:blipFill>
        <p:spPr>
          <a:xfrm>
            <a:off x="1157743" y="1598812"/>
            <a:ext cx="6555009" cy="151703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10"/>
          <p:cNvSpPr txBox="1"/>
          <p:nvPr/>
        </p:nvSpPr>
        <p:spPr>
          <a:xfrm>
            <a:off x="481781" y="723491"/>
            <a:ext cx="21063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Moments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 Shot 2014-10-04 at 1.37.41 PM.png" id="346" name="Google Shape;346;p10"/>
          <p:cNvPicPr preferRelativeResize="0"/>
          <p:nvPr/>
        </p:nvPicPr>
        <p:blipFill rotWithShape="1">
          <a:blip r:embed="rId3">
            <a:alphaModFix/>
          </a:blip>
          <a:srcRect b="43980" l="21216" r="7096" t="30318"/>
          <a:stretch/>
        </p:blipFill>
        <p:spPr>
          <a:xfrm>
            <a:off x="1431248" y="2999774"/>
            <a:ext cx="6555009" cy="15170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4-10-04 at 1.37.41 PM.png" id="347" name="Google Shape;347;p10"/>
          <p:cNvPicPr preferRelativeResize="0"/>
          <p:nvPr/>
        </p:nvPicPr>
        <p:blipFill rotWithShape="1">
          <a:blip r:embed="rId3">
            <a:alphaModFix/>
          </a:blip>
          <a:srcRect b="299" l="6771" r="3761" t="73999"/>
          <a:stretch/>
        </p:blipFill>
        <p:spPr>
          <a:xfrm>
            <a:off x="481781" y="4400736"/>
            <a:ext cx="8180438" cy="1517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025" y="1085850"/>
            <a:ext cx="8745538" cy="53149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11"/>
          <p:cNvSpPr txBox="1"/>
          <p:nvPr/>
        </p:nvSpPr>
        <p:spPr>
          <a:xfrm>
            <a:off x="0" y="5041900"/>
            <a:ext cx="1531188" cy="5847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with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11"/>
          <p:cNvSpPr txBox="1"/>
          <p:nvPr/>
        </p:nvSpPr>
        <p:spPr>
          <a:xfrm>
            <a:off x="482600" y="330200"/>
            <a:ext cx="314243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Hu - Moments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11"/>
          <p:cNvSpPr txBox="1"/>
          <p:nvPr/>
        </p:nvSpPr>
        <p:spPr>
          <a:xfrm>
            <a:off x="5264599" y="147436"/>
            <a:ext cx="3899625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366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They are invariant against: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scale,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rotation and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location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333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366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11"/>
          <p:cNvSpPr txBox="1"/>
          <p:nvPr/>
        </p:nvSpPr>
        <p:spPr>
          <a:xfrm>
            <a:off x="179609" y="6519541"/>
            <a:ext cx="946501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Hu, M.K. (1962): </a:t>
            </a:r>
            <a:r>
              <a:rPr b="0" i="0" lang="en-US" sz="1200" u="sng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Visual Pattern Recognition by moment invariants</a:t>
            </a:r>
            <a:r>
              <a:rPr b="0" i="0" lang="en-US" sz="12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 IRE Trans. On Information Theory, 8(2): 179-187.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2"/>
          <p:cNvSpPr txBox="1"/>
          <p:nvPr/>
        </p:nvSpPr>
        <p:spPr>
          <a:xfrm>
            <a:off x="482600" y="330200"/>
            <a:ext cx="314243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Hu - Moments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12"/>
          <p:cNvSpPr/>
          <p:nvPr/>
        </p:nvSpPr>
        <p:spPr>
          <a:xfrm>
            <a:off x="438751" y="2296087"/>
            <a:ext cx="3781113" cy="3119469"/>
          </a:xfrm>
          <a:custGeom>
            <a:rect b="b" l="l" r="r" t="t"/>
            <a:pathLst>
              <a:path extrusionOk="0" h="3119469" w="3781113">
                <a:moveTo>
                  <a:pt x="1655551" y="649088"/>
                </a:moveTo>
                <a:cubicBezTo>
                  <a:pt x="1675818" y="471207"/>
                  <a:pt x="1702842" y="-19656"/>
                  <a:pt x="1912272" y="609"/>
                </a:cubicBezTo>
                <a:cubicBezTo>
                  <a:pt x="2121702" y="20874"/>
                  <a:pt x="2887362" y="477962"/>
                  <a:pt x="2912133" y="770678"/>
                </a:cubicBezTo>
                <a:cubicBezTo>
                  <a:pt x="2936904" y="1063394"/>
                  <a:pt x="1916776" y="1439422"/>
                  <a:pt x="2060900" y="1756906"/>
                </a:cubicBezTo>
                <a:cubicBezTo>
                  <a:pt x="2205024" y="2074390"/>
                  <a:pt x="3875963" y="2450418"/>
                  <a:pt x="3776878" y="2675584"/>
                </a:cubicBezTo>
                <a:cubicBezTo>
                  <a:pt x="3677793" y="2900750"/>
                  <a:pt x="1799675" y="3179956"/>
                  <a:pt x="1466388" y="3107903"/>
                </a:cubicBezTo>
                <a:cubicBezTo>
                  <a:pt x="1133101" y="3035850"/>
                  <a:pt x="2015861" y="2425650"/>
                  <a:pt x="1777156" y="2243265"/>
                </a:cubicBezTo>
                <a:cubicBezTo>
                  <a:pt x="1538451" y="2060880"/>
                  <a:pt x="212058" y="2198231"/>
                  <a:pt x="34155" y="2013595"/>
                </a:cubicBezTo>
                <a:cubicBezTo>
                  <a:pt x="-143748" y="1828959"/>
                  <a:pt x="416985" y="1293063"/>
                  <a:pt x="709737" y="1135447"/>
                </a:cubicBezTo>
                <a:cubicBezTo>
                  <a:pt x="1002489" y="977831"/>
                  <a:pt x="1633032" y="1151209"/>
                  <a:pt x="1790668" y="1067897"/>
                </a:cubicBezTo>
                <a:cubicBezTo>
                  <a:pt x="1948304" y="984586"/>
                  <a:pt x="1635284" y="826969"/>
                  <a:pt x="1655551" y="6490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12"/>
          <p:cNvSpPr/>
          <p:nvPr/>
        </p:nvSpPr>
        <p:spPr>
          <a:xfrm>
            <a:off x="4279818" y="3151004"/>
            <a:ext cx="1759874" cy="1645036"/>
          </a:xfrm>
          <a:custGeom>
            <a:rect b="b" l="l" r="r" t="t"/>
            <a:pathLst>
              <a:path extrusionOk="0" h="3119469" w="3781113">
                <a:moveTo>
                  <a:pt x="1655551" y="649088"/>
                </a:moveTo>
                <a:cubicBezTo>
                  <a:pt x="1675818" y="471207"/>
                  <a:pt x="1702842" y="-19656"/>
                  <a:pt x="1912272" y="609"/>
                </a:cubicBezTo>
                <a:cubicBezTo>
                  <a:pt x="2121702" y="20874"/>
                  <a:pt x="2887362" y="477962"/>
                  <a:pt x="2912133" y="770678"/>
                </a:cubicBezTo>
                <a:cubicBezTo>
                  <a:pt x="2936904" y="1063394"/>
                  <a:pt x="1916776" y="1439422"/>
                  <a:pt x="2060900" y="1756906"/>
                </a:cubicBezTo>
                <a:cubicBezTo>
                  <a:pt x="2205024" y="2074390"/>
                  <a:pt x="3875963" y="2450418"/>
                  <a:pt x="3776878" y="2675584"/>
                </a:cubicBezTo>
                <a:cubicBezTo>
                  <a:pt x="3677793" y="2900750"/>
                  <a:pt x="1799675" y="3179956"/>
                  <a:pt x="1466388" y="3107903"/>
                </a:cubicBezTo>
                <a:cubicBezTo>
                  <a:pt x="1133101" y="3035850"/>
                  <a:pt x="2015861" y="2425650"/>
                  <a:pt x="1777156" y="2243265"/>
                </a:cubicBezTo>
                <a:cubicBezTo>
                  <a:pt x="1538451" y="2060880"/>
                  <a:pt x="212058" y="2198231"/>
                  <a:pt x="34155" y="2013595"/>
                </a:cubicBezTo>
                <a:cubicBezTo>
                  <a:pt x="-143748" y="1828959"/>
                  <a:pt x="416985" y="1293063"/>
                  <a:pt x="709737" y="1135447"/>
                </a:cubicBezTo>
                <a:cubicBezTo>
                  <a:pt x="1002489" y="977831"/>
                  <a:pt x="1633032" y="1151209"/>
                  <a:pt x="1790668" y="1067897"/>
                </a:cubicBezTo>
                <a:cubicBezTo>
                  <a:pt x="1948304" y="984586"/>
                  <a:pt x="1635284" y="826969"/>
                  <a:pt x="1655551" y="6490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12"/>
          <p:cNvSpPr/>
          <p:nvPr/>
        </p:nvSpPr>
        <p:spPr>
          <a:xfrm rot="1647861">
            <a:off x="6833994" y="2780065"/>
            <a:ext cx="2196266" cy="2333650"/>
          </a:xfrm>
          <a:custGeom>
            <a:rect b="b" l="l" r="r" t="t"/>
            <a:pathLst>
              <a:path extrusionOk="0" h="3119469" w="3781113">
                <a:moveTo>
                  <a:pt x="1655551" y="649088"/>
                </a:moveTo>
                <a:cubicBezTo>
                  <a:pt x="1675818" y="471207"/>
                  <a:pt x="1702842" y="-19656"/>
                  <a:pt x="1912272" y="609"/>
                </a:cubicBezTo>
                <a:cubicBezTo>
                  <a:pt x="2121702" y="20874"/>
                  <a:pt x="2887362" y="477962"/>
                  <a:pt x="2912133" y="770678"/>
                </a:cubicBezTo>
                <a:cubicBezTo>
                  <a:pt x="2936904" y="1063394"/>
                  <a:pt x="1916776" y="1439422"/>
                  <a:pt x="2060900" y="1756906"/>
                </a:cubicBezTo>
                <a:cubicBezTo>
                  <a:pt x="2205024" y="2074390"/>
                  <a:pt x="3875963" y="2450418"/>
                  <a:pt x="3776878" y="2675584"/>
                </a:cubicBezTo>
                <a:cubicBezTo>
                  <a:pt x="3677793" y="2900750"/>
                  <a:pt x="1799675" y="3179956"/>
                  <a:pt x="1466388" y="3107903"/>
                </a:cubicBezTo>
                <a:cubicBezTo>
                  <a:pt x="1133101" y="3035850"/>
                  <a:pt x="2015861" y="2425650"/>
                  <a:pt x="1777156" y="2243265"/>
                </a:cubicBezTo>
                <a:cubicBezTo>
                  <a:pt x="1538451" y="2060880"/>
                  <a:pt x="212058" y="2198231"/>
                  <a:pt x="34155" y="2013595"/>
                </a:cubicBezTo>
                <a:cubicBezTo>
                  <a:pt x="-143748" y="1828959"/>
                  <a:pt x="416985" y="1293063"/>
                  <a:pt x="709737" y="1135447"/>
                </a:cubicBezTo>
                <a:cubicBezTo>
                  <a:pt x="1002489" y="977831"/>
                  <a:pt x="1633032" y="1151209"/>
                  <a:pt x="1790668" y="1067897"/>
                </a:cubicBezTo>
                <a:cubicBezTo>
                  <a:pt x="1948304" y="984586"/>
                  <a:pt x="1635284" y="826969"/>
                  <a:pt x="1655551" y="6490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12"/>
          <p:cNvSpPr txBox="1"/>
          <p:nvPr/>
        </p:nvSpPr>
        <p:spPr>
          <a:xfrm>
            <a:off x="2275026" y="5649785"/>
            <a:ext cx="4736693" cy="830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They have similar Φ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Φ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… Φ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12"/>
          <p:cNvSpPr txBox="1"/>
          <p:nvPr/>
        </p:nvSpPr>
        <p:spPr>
          <a:xfrm>
            <a:off x="5264599" y="147436"/>
            <a:ext cx="3899625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366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They are invariant against: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scale,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rotation and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location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333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366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3"/>
          <p:cNvSpPr txBox="1"/>
          <p:nvPr/>
        </p:nvSpPr>
        <p:spPr>
          <a:xfrm>
            <a:off x="482600" y="330200"/>
            <a:ext cx="314243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Hu - Moments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13"/>
          <p:cNvSpPr txBox="1"/>
          <p:nvPr/>
        </p:nvSpPr>
        <p:spPr>
          <a:xfrm>
            <a:off x="2275026" y="5649785"/>
            <a:ext cx="4736693" cy="830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They have similar Φ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Φ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… Φ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13"/>
          <p:cNvSpPr/>
          <p:nvPr/>
        </p:nvSpPr>
        <p:spPr>
          <a:xfrm rot="1647861">
            <a:off x="560725" y="2516537"/>
            <a:ext cx="2834947" cy="2453582"/>
          </a:xfrm>
          <a:custGeom>
            <a:rect b="b" l="l" r="r" t="t"/>
            <a:pathLst>
              <a:path extrusionOk="0" h="3279785" w="4880673">
                <a:moveTo>
                  <a:pt x="2087235" y="1388874"/>
                </a:moveTo>
                <a:cubicBezTo>
                  <a:pt x="2554252" y="1349948"/>
                  <a:pt x="2581852" y="115578"/>
                  <a:pt x="2880748" y="14932"/>
                </a:cubicBezTo>
                <a:cubicBezTo>
                  <a:pt x="3179644" y="-85714"/>
                  <a:pt x="3569841" y="339172"/>
                  <a:pt x="3880609" y="785001"/>
                </a:cubicBezTo>
                <a:cubicBezTo>
                  <a:pt x="4191377" y="1230830"/>
                  <a:pt x="5252956" y="2280955"/>
                  <a:pt x="4745354" y="2689907"/>
                </a:cubicBezTo>
                <a:cubicBezTo>
                  <a:pt x="4237752" y="3098859"/>
                  <a:pt x="968761" y="3391292"/>
                  <a:pt x="834995" y="3238716"/>
                </a:cubicBezTo>
                <a:cubicBezTo>
                  <a:pt x="701229" y="3086141"/>
                  <a:pt x="3914821" y="1976254"/>
                  <a:pt x="3942760" y="1774454"/>
                </a:cubicBezTo>
                <a:cubicBezTo>
                  <a:pt x="3970699" y="1572654"/>
                  <a:pt x="1646650" y="2282246"/>
                  <a:pt x="1002631" y="2027918"/>
                </a:cubicBezTo>
                <a:cubicBezTo>
                  <a:pt x="358612" y="1773590"/>
                  <a:pt x="-214108" y="406102"/>
                  <a:pt x="78644" y="248486"/>
                </a:cubicBezTo>
                <a:cubicBezTo>
                  <a:pt x="348877" y="21068"/>
                  <a:pt x="1620218" y="1427800"/>
                  <a:pt x="2087235" y="13888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13"/>
          <p:cNvSpPr/>
          <p:nvPr/>
        </p:nvSpPr>
        <p:spPr>
          <a:xfrm rot="1647861">
            <a:off x="3852357" y="3302890"/>
            <a:ext cx="1466006" cy="1318394"/>
          </a:xfrm>
          <a:custGeom>
            <a:rect b="b" l="l" r="r" t="t"/>
            <a:pathLst>
              <a:path extrusionOk="0" h="3279785" w="4880673">
                <a:moveTo>
                  <a:pt x="2087235" y="1388874"/>
                </a:moveTo>
                <a:cubicBezTo>
                  <a:pt x="2554252" y="1349948"/>
                  <a:pt x="2581852" y="115578"/>
                  <a:pt x="2880748" y="14932"/>
                </a:cubicBezTo>
                <a:cubicBezTo>
                  <a:pt x="3179644" y="-85714"/>
                  <a:pt x="3569841" y="339172"/>
                  <a:pt x="3880609" y="785001"/>
                </a:cubicBezTo>
                <a:cubicBezTo>
                  <a:pt x="4191377" y="1230830"/>
                  <a:pt x="5252956" y="2280955"/>
                  <a:pt x="4745354" y="2689907"/>
                </a:cubicBezTo>
                <a:cubicBezTo>
                  <a:pt x="4237752" y="3098859"/>
                  <a:pt x="968761" y="3391292"/>
                  <a:pt x="834995" y="3238716"/>
                </a:cubicBezTo>
                <a:cubicBezTo>
                  <a:pt x="701229" y="3086141"/>
                  <a:pt x="3914821" y="1976254"/>
                  <a:pt x="3942760" y="1774454"/>
                </a:cubicBezTo>
                <a:cubicBezTo>
                  <a:pt x="3970699" y="1572654"/>
                  <a:pt x="1646650" y="2282246"/>
                  <a:pt x="1002631" y="2027918"/>
                </a:cubicBezTo>
                <a:cubicBezTo>
                  <a:pt x="358612" y="1773590"/>
                  <a:pt x="-214108" y="406102"/>
                  <a:pt x="78644" y="248486"/>
                </a:cubicBezTo>
                <a:cubicBezTo>
                  <a:pt x="348877" y="21068"/>
                  <a:pt x="1620218" y="1427800"/>
                  <a:pt x="2087235" y="13888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13"/>
          <p:cNvSpPr/>
          <p:nvPr/>
        </p:nvSpPr>
        <p:spPr>
          <a:xfrm rot="5400000">
            <a:off x="5671895" y="2560857"/>
            <a:ext cx="2834947" cy="2453582"/>
          </a:xfrm>
          <a:custGeom>
            <a:rect b="b" l="l" r="r" t="t"/>
            <a:pathLst>
              <a:path extrusionOk="0" h="3279785" w="4880673">
                <a:moveTo>
                  <a:pt x="2087235" y="1388874"/>
                </a:moveTo>
                <a:cubicBezTo>
                  <a:pt x="2554252" y="1349948"/>
                  <a:pt x="2581852" y="115578"/>
                  <a:pt x="2880748" y="14932"/>
                </a:cubicBezTo>
                <a:cubicBezTo>
                  <a:pt x="3179644" y="-85714"/>
                  <a:pt x="3569841" y="339172"/>
                  <a:pt x="3880609" y="785001"/>
                </a:cubicBezTo>
                <a:cubicBezTo>
                  <a:pt x="4191377" y="1230830"/>
                  <a:pt x="5252956" y="2280955"/>
                  <a:pt x="4745354" y="2689907"/>
                </a:cubicBezTo>
                <a:cubicBezTo>
                  <a:pt x="4237752" y="3098859"/>
                  <a:pt x="968761" y="3391292"/>
                  <a:pt x="834995" y="3238716"/>
                </a:cubicBezTo>
                <a:cubicBezTo>
                  <a:pt x="701229" y="3086141"/>
                  <a:pt x="3914821" y="1976254"/>
                  <a:pt x="3942760" y="1774454"/>
                </a:cubicBezTo>
                <a:cubicBezTo>
                  <a:pt x="3970699" y="1572654"/>
                  <a:pt x="1646650" y="2282246"/>
                  <a:pt x="1002631" y="2027918"/>
                </a:cubicBezTo>
                <a:cubicBezTo>
                  <a:pt x="358612" y="1773590"/>
                  <a:pt x="-214108" y="406102"/>
                  <a:pt x="78644" y="248486"/>
                </a:cubicBezTo>
                <a:cubicBezTo>
                  <a:pt x="348877" y="21068"/>
                  <a:pt x="1620218" y="1427800"/>
                  <a:pt x="2087235" y="13888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13"/>
          <p:cNvSpPr txBox="1"/>
          <p:nvPr/>
        </p:nvSpPr>
        <p:spPr>
          <a:xfrm>
            <a:off x="5264599" y="147436"/>
            <a:ext cx="3899625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366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They are invariant against: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scale,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rotation and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F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3366FF"/>
                </a:solidFill>
                <a:latin typeface="Trebuchet MS"/>
                <a:ea typeface="Trebuchet MS"/>
                <a:cs typeface="Trebuchet MS"/>
                <a:sym typeface="Trebuchet MS"/>
              </a:rPr>
              <a:t>location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333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366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1" name="Google Shape;381;p14"/>
          <p:cNvCxnSpPr/>
          <p:nvPr/>
        </p:nvCxnSpPr>
        <p:spPr>
          <a:xfrm>
            <a:off x="5283049" y="3363983"/>
            <a:ext cx="0" cy="1364507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382" name="Google Shape;382;p14"/>
          <p:cNvSpPr txBox="1"/>
          <p:nvPr/>
        </p:nvSpPr>
        <p:spPr>
          <a:xfrm>
            <a:off x="482600" y="330200"/>
            <a:ext cx="314243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Hu - Moments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14"/>
          <p:cNvSpPr/>
          <p:nvPr/>
        </p:nvSpPr>
        <p:spPr>
          <a:xfrm rot="1647861">
            <a:off x="709357" y="4151247"/>
            <a:ext cx="2834947" cy="2453582"/>
          </a:xfrm>
          <a:custGeom>
            <a:rect b="b" l="l" r="r" t="t"/>
            <a:pathLst>
              <a:path extrusionOk="0" h="3279785" w="4880673">
                <a:moveTo>
                  <a:pt x="2087235" y="1388874"/>
                </a:moveTo>
                <a:cubicBezTo>
                  <a:pt x="2554252" y="1349948"/>
                  <a:pt x="2581852" y="115578"/>
                  <a:pt x="2880748" y="14932"/>
                </a:cubicBezTo>
                <a:cubicBezTo>
                  <a:pt x="3179644" y="-85714"/>
                  <a:pt x="3569841" y="339172"/>
                  <a:pt x="3880609" y="785001"/>
                </a:cubicBezTo>
                <a:cubicBezTo>
                  <a:pt x="4191377" y="1230830"/>
                  <a:pt x="5252956" y="2280955"/>
                  <a:pt x="4745354" y="2689907"/>
                </a:cubicBezTo>
                <a:cubicBezTo>
                  <a:pt x="4237752" y="3098859"/>
                  <a:pt x="968761" y="3391292"/>
                  <a:pt x="834995" y="3238716"/>
                </a:cubicBezTo>
                <a:cubicBezTo>
                  <a:pt x="701229" y="3086141"/>
                  <a:pt x="3914821" y="1976254"/>
                  <a:pt x="3942760" y="1774454"/>
                </a:cubicBezTo>
                <a:cubicBezTo>
                  <a:pt x="3970699" y="1572654"/>
                  <a:pt x="1646650" y="2282246"/>
                  <a:pt x="1002631" y="2027918"/>
                </a:cubicBezTo>
                <a:cubicBezTo>
                  <a:pt x="358612" y="1773590"/>
                  <a:pt x="-214108" y="406102"/>
                  <a:pt x="78644" y="248486"/>
                </a:cubicBezTo>
                <a:cubicBezTo>
                  <a:pt x="348877" y="21068"/>
                  <a:pt x="1620218" y="1427800"/>
                  <a:pt x="2087235" y="13888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14"/>
          <p:cNvSpPr/>
          <p:nvPr/>
        </p:nvSpPr>
        <p:spPr>
          <a:xfrm rot="1647861">
            <a:off x="4000989" y="4937600"/>
            <a:ext cx="1466006" cy="1318394"/>
          </a:xfrm>
          <a:custGeom>
            <a:rect b="b" l="l" r="r" t="t"/>
            <a:pathLst>
              <a:path extrusionOk="0" h="3279785" w="4880673">
                <a:moveTo>
                  <a:pt x="2087235" y="1388874"/>
                </a:moveTo>
                <a:cubicBezTo>
                  <a:pt x="2554252" y="1349948"/>
                  <a:pt x="2581852" y="115578"/>
                  <a:pt x="2880748" y="14932"/>
                </a:cubicBezTo>
                <a:cubicBezTo>
                  <a:pt x="3179644" y="-85714"/>
                  <a:pt x="3569841" y="339172"/>
                  <a:pt x="3880609" y="785001"/>
                </a:cubicBezTo>
                <a:cubicBezTo>
                  <a:pt x="4191377" y="1230830"/>
                  <a:pt x="5252956" y="2280955"/>
                  <a:pt x="4745354" y="2689907"/>
                </a:cubicBezTo>
                <a:cubicBezTo>
                  <a:pt x="4237752" y="3098859"/>
                  <a:pt x="968761" y="3391292"/>
                  <a:pt x="834995" y="3238716"/>
                </a:cubicBezTo>
                <a:cubicBezTo>
                  <a:pt x="701229" y="3086141"/>
                  <a:pt x="3914821" y="1976254"/>
                  <a:pt x="3942760" y="1774454"/>
                </a:cubicBezTo>
                <a:cubicBezTo>
                  <a:pt x="3970699" y="1572654"/>
                  <a:pt x="1646650" y="2282246"/>
                  <a:pt x="1002631" y="2027918"/>
                </a:cubicBezTo>
                <a:cubicBezTo>
                  <a:pt x="358612" y="1773590"/>
                  <a:pt x="-214108" y="406102"/>
                  <a:pt x="78644" y="248486"/>
                </a:cubicBezTo>
                <a:cubicBezTo>
                  <a:pt x="348877" y="21068"/>
                  <a:pt x="1620218" y="1427800"/>
                  <a:pt x="2087235" y="13888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14"/>
          <p:cNvSpPr/>
          <p:nvPr/>
        </p:nvSpPr>
        <p:spPr>
          <a:xfrm rot="5400000">
            <a:off x="5820527" y="4195567"/>
            <a:ext cx="2834947" cy="2453582"/>
          </a:xfrm>
          <a:custGeom>
            <a:rect b="b" l="l" r="r" t="t"/>
            <a:pathLst>
              <a:path extrusionOk="0" h="3279785" w="4880673">
                <a:moveTo>
                  <a:pt x="2087235" y="1388874"/>
                </a:moveTo>
                <a:cubicBezTo>
                  <a:pt x="2554252" y="1349948"/>
                  <a:pt x="2581852" y="115578"/>
                  <a:pt x="2880748" y="14932"/>
                </a:cubicBezTo>
                <a:cubicBezTo>
                  <a:pt x="3179644" y="-85714"/>
                  <a:pt x="3569841" y="339172"/>
                  <a:pt x="3880609" y="785001"/>
                </a:cubicBezTo>
                <a:cubicBezTo>
                  <a:pt x="4191377" y="1230830"/>
                  <a:pt x="5252956" y="2280955"/>
                  <a:pt x="4745354" y="2689907"/>
                </a:cubicBezTo>
                <a:cubicBezTo>
                  <a:pt x="4237752" y="3098859"/>
                  <a:pt x="968761" y="3391292"/>
                  <a:pt x="834995" y="3238716"/>
                </a:cubicBezTo>
                <a:cubicBezTo>
                  <a:pt x="701229" y="3086141"/>
                  <a:pt x="3914821" y="1976254"/>
                  <a:pt x="3942760" y="1774454"/>
                </a:cubicBezTo>
                <a:cubicBezTo>
                  <a:pt x="3970699" y="1572654"/>
                  <a:pt x="1646650" y="2282246"/>
                  <a:pt x="1002631" y="2027918"/>
                </a:cubicBezTo>
                <a:cubicBezTo>
                  <a:pt x="358612" y="1773590"/>
                  <a:pt x="-214108" y="406102"/>
                  <a:pt x="78644" y="248486"/>
                </a:cubicBezTo>
                <a:cubicBezTo>
                  <a:pt x="348877" y="21068"/>
                  <a:pt x="1620218" y="1427800"/>
                  <a:pt x="2087235" y="13888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14"/>
          <p:cNvSpPr/>
          <p:nvPr/>
        </p:nvSpPr>
        <p:spPr>
          <a:xfrm>
            <a:off x="4279818" y="1570334"/>
            <a:ext cx="1759874" cy="1645036"/>
          </a:xfrm>
          <a:custGeom>
            <a:rect b="b" l="l" r="r" t="t"/>
            <a:pathLst>
              <a:path extrusionOk="0" h="3119469" w="3781113">
                <a:moveTo>
                  <a:pt x="1655551" y="649088"/>
                </a:moveTo>
                <a:cubicBezTo>
                  <a:pt x="1675818" y="471207"/>
                  <a:pt x="1702842" y="-19656"/>
                  <a:pt x="1912272" y="609"/>
                </a:cubicBezTo>
                <a:cubicBezTo>
                  <a:pt x="2121702" y="20874"/>
                  <a:pt x="2887362" y="477962"/>
                  <a:pt x="2912133" y="770678"/>
                </a:cubicBezTo>
                <a:cubicBezTo>
                  <a:pt x="2936904" y="1063394"/>
                  <a:pt x="1916776" y="1439422"/>
                  <a:pt x="2060900" y="1756906"/>
                </a:cubicBezTo>
                <a:cubicBezTo>
                  <a:pt x="2205024" y="2074390"/>
                  <a:pt x="3875963" y="2450418"/>
                  <a:pt x="3776878" y="2675584"/>
                </a:cubicBezTo>
                <a:cubicBezTo>
                  <a:pt x="3677793" y="2900750"/>
                  <a:pt x="1799675" y="3179956"/>
                  <a:pt x="1466388" y="3107903"/>
                </a:cubicBezTo>
                <a:cubicBezTo>
                  <a:pt x="1133101" y="3035850"/>
                  <a:pt x="2015861" y="2425650"/>
                  <a:pt x="1777156" y="2243265"/>
                </a:cubicBezTo>
                <a:cubicBezTo>
                  <a:pt x="1538451" y="2060880"/>
                  <a:pt x="212058" y="2198231"/>
                  <a:pt x="34155" y="2013595"/>
                </a:cubicBezTo>
                <a:cubicBezTo>
                  <a:pt x="-143748" y="1828959"/>
                  <a:pt x="416985" y="1293063"/>
                  <a:pt x="709737" y="1135447"/>
                </a:cubicBezTo>
                <a:cubicBezTo>
                  <a:pt x="1002489" y="977831"/>
                  <a:pt x="1633032" y="1151209"/>
                  <a:pt x="1790668" y="1067897"/>
                </a:cubicBezTo>
                <a:cubicBezTo>
                  <a:pt x="1948304" y="984586"/>
                  <a:pt x="1635284" y="826969"/>
                  <a:pt x="1655551" y="6490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14"/>
          <p:cNvSpPr/>
          <p:nvPr/>
        </p:nvSpPr>
        <p:spPr>
          <a:xfrm rot="1647861">
            <a:off x="6833994" y="1199395"/>
            <a:ext cx="2196266" cy="2333650"/>
          </a:xfrm>
          <a:custGeom>
            <a:rect b="b" l="l" r="r" t="t"/>
            <a:pathLst>
              <a:path extrusionOk="0" h="3119469" w="3781113">
                <a:moveTo>
                  <a:pt x="1655551" y="649088"/>
                </a:moveTo>
                <a:cubicBezTo>
                  <a:pt x="1675818" y="471207"/>
                  <a:pt x="1702842" y="-19656"/>
                  <a:pt x="1912272" y="609"/>
                </a:cubicBezTo>
                <a:cubicBezTo>
                  <a:pt x="2121702" y="20874"/>
                  <a:pt x="2887362" y="477962"/>
                  <a:pt x="2912133" y="770678"/>
                </a:cubicBezTo>
                <a:cubicBezTo>
                  <a:pt x="2936904" y="1063394"/>
                  <a:pt x="1916776" y="1439422"/>
                  <a:pt x="2060900" y="1756906"/>
                </a:cubicBezTo>
                <a:cubicBezTo>
                  <a:pt x="2205024" y="2074390"/>
                  <a:pt x="3875963" y="2450418"/>
                  <a:pt x="3776878" y="2675584"/>
                </a:cubicBezTo>
                <a:cubicBezTo>
                  <a:pt x="3677793" y="2900750"/>
                  <a:pt x="1799675" y="3179956"/>
                  <a:pt x="1466388" y="3107903"/>
                </a:cubicBezTo>
                <a:cubicBezTo>
                  <a:pt x="1133101" y="3035850"/>
                  <a:pt x="2015861" y="2425650"/>
                  <a:pt x="1777156" y="2243265"/>
                </a:cubicBezTo>
                <a:cubicBezTo>
                  <a:pt x="1538451" y="2060880"/>
                  <a:pt x="212058" y="2198231"/>
                  <a:pt x="34155" y="2013595"/>
                </a:cubicBezTo>
                <a:cubicBezTo>
                  <a:pt x="-143748" y="1828959"/>
                  <a:pt x="416985" y="1293063"/>
                  <a:pt x="709737" y="1135447"/>
                </a:cubicBezTo>
                <a:cubicBezTo>
                  <a:pt x="1002489" y="977831"/>
                  <a:pt x="1633032" y="1151209"/>
                  <a:pt x="1790668" y="1067897"/>
                </a:cubicBezTo>
                <a:cubicBezTo>
                  <a:pt x="1948304" y="984586"/>
                  <a:pt x="1635284" y="826969"/>
                  <a:pt x="1655551" y="6490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8" name="Google Shape;388;p14"/>
          <p:cNvCxnSpPr/>
          <p:nvPr/>
        </p:nvCxnSpPr>
        <p:spPr>
          <a:xfrm>
            <a:off x="5624617" y="3354263"/>
            <a:ext cx="0" cy="1364507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cxnSp>
        <p:nvCxnSpPr>
          <p:cNvPr id="389" name="Google Shape;389;p14"/>
          <p:cNvCxnSpPr/>
          <p:nvPr/>
        </p:nvCxnSpPr>
        <p:spPr>
          <a:xfrm>
            <a:off x="4989553" y="3367773"/>
            <a:ext cx="0" cy="1364507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390" name="Google Shape;390;p14"/>
          <p:cNvSpPr txBox="1"/>
          <p:nvPr/>
        </p:nvSpPr>
        <p:spPr>
          <a:xfrm>
            <a:off x="2139913" y="3839452"/>
            <a:ext cx="4879912" cy="4616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They have different Φ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Φ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… Φ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4"/>
          <p:cNvSpPr/>
          <p:nvPr/>
        </p:nvSpPr>
        <p:spPr>
          <a:xfrm>
            <a:off x="631187" y="940313"/>
            <a:ext cx="3307370" cy="2882339"/>
          </a:xfrm>
          <a:custGeom>
            <a:rect b="b" l="l" r="r" t="t"/>
            <a:pathLst>
              <a:path extrusionOk="0" h="3119469" w="3781113">
                <a:moveTo>
                  <a:pt x="1655551" y="649088"/>
                </a:moveTo>
                <a:cubicBezTo>
                  <a:pt x="1675818" y="471207"/>
                  <a:pt x="1702842" y="-19656"/>
                  <a:pt x="1912272" y="609"/>
                </a:cubicBezTo>
                <a:cubicBezTo>
                  <a:pt x="2121702" y="20874"/>
                  <a:pt x="2887362" y="477962"/>
                  <a:pt x="2912133" y="770678"/>
                </a:cubicBezTo>
                <a:cubicBezTo>
                  <a:pt x="2936904" y="1063394"/>
                  <a:pt x="1916776" y="1439422"/>
                  <a:pt x="2060900" y="1756906"/>
                </a:cubicBezTo>
                <a:cubicBezTo>
                  <a:pt x="2205024" y="2074390"/>
                  <a:pt x="3875963" y="2450418"/>
                  <a:pt x="3776878" y="2675584"/>
                </a:cubicBezTo>
                <a:cubicBezTo>
                  <a:pt x="3677793" y="2900750"/>
                  <a:pt x="1799675" y="3179956"/>
                  <a:pt x="1466388" y="3107903"/>
                </a:cubicBezTo>
                <a:cubicBezTo>
                  <a:pt x="1133101" y="3035850"/>
                  <a:pt x="2015861" y="2425650"/>
                  <a:pt x="1777156" y="2243265"/>
                </a:cubicBezTo>
                <a:cubicBezTo>
                  <a:pt x="1538451" y="2060880"/>
                  <a:pt x="212058" y="2198231"/>
                  <a:pt x="34155" y="2013595"/>
                </a:cubicBezTo>
                <a:cubicBezTo>
                  <a:pt x="-143748" y="1828959"/>
                  <a:pt x="416985" y="1293063"/>
                  <a:pt x="709737" y="1135447"/>
                </a:cubicBezTo>
                <a:cubicBezTo>
                  <a:pt x="1002489" y="977831"/>
                  <a:pt x="1633032" y="1151209"/>
                  <a:pt x="1790668" y="1067897"/>
                </a:cubicBezTo>
                <a:cubicBezTo>
                  <a:pt x="1948304" y="984586"/>
                  <a:pt x="1635284" y="826969"/>
                  <a:pt x="1655551" y="6490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14"/>
          <p:cNvSpPr txBox="1"/>
          <p:nvPr/>
        </p:nvSpPr>
        <p:spPr>
          <a:xfrm>
            <a:off x="1757598" y="2385949"/>
            <a:ext cx="3016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14"/>
          <p:cNvSpPr txBox="1"/>
          <p:nvPr/>
        </p:nvSpPr>
        <p:spPr>
          <a:xfrm>
            <a:off x="4860710" y="2243312"/>
            <a:ext cx="3016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14"/>
          <p:cNvSpPr txBox="1"/>
          <p:nvPr/>
        </p:nvSpPr>
        <p:spPr>
          <a:xfrm>
            <a:off x="7465034" y="2166346"/>
            <a:ext cx="3016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14"/>
          <p:cNvSpPr txBox="1"/>
          <p:nvPr/>
        </p:nvSpPr>
        <p:spPr>
          <a:xfrm>
            <a:off x="2602774" y="5014092"/>
            <a:ext cx="3016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14"/>
          <p:cNvSpPr txBox="1"/>
          <p:nvPr/>
        </p:nvSpPr>
        <p:spPr>
          <a:xfrm>
            <a:off x="4950514" y="5257818"/>
            <a:ext cx="3016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14"/>
          <p:cNvSpPr txBox="1"/>
          <p:nvPr/>
        </p:nvSpPr>
        <p:spPr>
          <a:xfrm>
            <a:off x="7336742" y="5565682"/>
            <a:ext cx="3016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5"/>
          <p:cNvSpPr/>
          <p:nvPr/>
        </p:nvSpPr>
        <p:spPr>
          <a:xfrm rot="1647861">
            <a:off x="709357" y="3777767"/>
            <a:ext cx="2834947" cy="2453582"/>
          </a:xfrm>
          <a:custGeom>
            <a:rect b="b" l="l" r="r" t="t"/>
            <a:pathLst>
              <a:path extrusionOk="0" h="3279785" w="4880673">
                <a:moveTo>
                  <a:pt x="2087235" y="1388874"/>
                </a:moveTo>
                <a:cubicBezTo>
                  <a:pt x="2554252" y="1349948"/>
                  <a:pt x="2581852" y="115578"/>
                  <a:pt x="2880748" y="14932"/>
                </a:cubicBezTo>
                <a:cubicBezTo>
                  <a:pt x="3179644" y="-85714"/>
                  <a:pt x="3569841" y="339172"/>
                  <a:pt x="3880609" y="785001"/>
                </a:cubicBezTo>
                <a:cubicBezTo>
                  <a:pt x="4191377" y="1230830"/>
                  <a:pt x="5252956" y="2280955"/>
                  <a:pt x="4745354" y="2689907"/>
                </a:cubicBezTo>
                <a:cubicBezTo>
                  <a:pt x="4237752" y="3098859"/>
                  <a:pt x="968761" y="3391292"/>
                  <a:pt x="834995" y="3238716"/>
                </a:cubicBezTo>
                <a:cubicBezTo>
                  <a:pt x="701229" y="3086141"/>
                  <a:pt x="3914821" y="1976254"/>
                  <a:pt x="3942760" y="1774454"/>
                </a:cubicBezTo>
                <a:cubicBezTo>
                  <a:pt x="3970699" y="1572654"/>
                  <a:pt x="1646650" y="2282246"/>
                  <a:pt x="1002631" y="2027918"/>
                </a:cubicBezTo>
                <a:cubicBezTo>
                  <a:pt x="358612" y="1773590"/>
                  <a:pt x="-214108" y="406102"/>
                  <a:pt x="78644" y="248486"/>
                </a:cubicBezTo>
                <a:cubicBezTo>
                  <a:pt x="348877" y="21068"/>
                  <a:pt x="1620218" y="1427800"/>
                  <a:pt x="2087235" y="13888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15"/>
          <p:cNvSpPr/>
          <p:nvPr/>
        </p:nvSpPr>
        <p:spPr>
          <a:xfrm rot="1647861">
            <a:off x="4000989" y="4564120"/>
            <a:ext cx="1466006" cy="1318394"/>
          </a:xfrm>
          <a:custGeom>
            <a:rect b="b" l="l" r="r" t="t"/>
            <a:pathLst>
              <a:path extrusionOk="0" h="3279785" w="4880673">
                <a:moveTo>
                  <a:pt x="2087235" y="1388874"/>
                </a:moveTo>
                <a:cubicBezTo>
                  <a:pt x="2554252" y="1349948"/>
                  <a:pt x="2581852" y="115578"/>
                  <a:pt x="2880748" y="14932"/>
                </a:cubicBezTo>
                <a:cubicBezTo>
                  <a:pt x="3179644" y="-85714"/>
                  <a:pt x="3569841" y="339172"/>
                  <a:pt x="3880609" y="785001"/>
                </a:cubicBezTo>
                <a:cubicBezTo>
                  <a:pt x="4191377" y="1230830"/>
                  <a:pt x="5252956" y="2280955"/>
                  <a:pt x="4745354" y="2689907"/>
                </a:cubicBezTo>
                <a:cubicBezTo>
                  <a:pt x="4237752" y="3098859"/>
                  <a:pt x="968761" y="3391292"/>
                  <a:pt x="834995" y="3238716"/>
                </a:cubicBezTo>
                <a:cubicBezTo>
                  <a:pt x="701229" y="3086141"/>
                  <a:pt x="3914821" y="1976254"/>
                  <a:pt x="3942760" y="1774454"/>
                </a:cubicBezTo>
                <a:cubicBezTo>
                  <a:pt x="3970699" y="1572654"/>
                  <a:pt x="1646650" y="2282246"/>
                  <a:pt x="1002631" y="2027918"/>
                </a:cubicBezTo>
                <a:cubicBezTo>
                  <a:pt x="358612" y="1773590"/>
                  <a:pt x="-214108" y="406102"/>
                  <a:pt x="78644" y="248486"/>
                </a:cubicBezTo>
                <a:cubicBezTo>
                  <a:pt x="348877" y="21068"/>
                  <a:pt x="1620218" y="1427800"/>
                  <a:pt x="2087235" y="13888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15"/>
          <p:cNvSpPr/>
          <p:nvPr/>
        </p:nvSpPr>
        <p:spPr>
          <a:xfrm rot="5400000">
            <a:off x="5820527" y="3822087"/>
            <a:ext cx="2834947" cy="2453582"/>
          </a:xfrm>
          <a:custGeom>
            <a:rect b="b" l="l" r="r" t="t"/>
            <a:pathLst>
              <a:path extrusionOk="0" h="3279785" w="4880673">
                <a:moveTo>
                  <a:pt x="2087235" y="1388874"/>
                </a:moveTo>
                <a:cubicBezTo>
                  <a:pt x="2554252" y="1349948"/>
                  <a:pt x="2581852" y="115578"/>
                  <a:pt x="2880748" y="14932"/>
                </a:cubicBezTo>
                <a:cubicBezTo>
                  <a:pt x="3179644" y="-85714"/>
                  <a:pt x="3569841" y="339172"/>
                  <a:pt x="3880609" y="785001"/>
                </a:cubicBezTo>
                <a:cubicBezTo>
                  <a:pt x="4191377" y="1230830"/>
                  <a:pt x="5252956" y="2280955"/>
                  <a:pt x="4745354" y="2689907"/>
                </a:cubicBezTo>
                <a:cubicBezTo>
                  <a:pt x="4237752" y="3098859"/>
                  <a:pt x="968761" y="3391292"/>
                  <a:pt x="834995" y="3238716"/>
                </a:cubicBezTo>
                <a:cubicBezTo>
                  <a:pt x="701229" y="3086141"/>
                  <a:pt x="3914821" y="1976254"/>
                  <a:pt x="3942760" y="1774454"/>
                </a:cubicBezTo>
                <a:cubicBezTo>
                  <a:pt x="3970699" y="1572654"/>
                  <a:pt x="1646650" y="2282246"/>
                  <a:pt x="1002631" y="2027918"/>
                </a:cubicBezTo>
                <a:cubicBezTo>
                  <a:pt x="358612" y="1773590"/>
                  <a:pt x="-214108" y="406102"/>
                  <a:pt x="78644" y="248486"/>
                </a:cubicBezTo>
                <a:cubicBezTo>
                  <a:pt x="348877" y="21068"/>
                  <a:pt x="1620218" y="1427800"/>
                  <a:pt x="2087235" y="13888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15"/>
          <p:cNvSpPr/>
          <p:nvPr/>
        </p:nvSpPr>
        <p:spPr>
          <a:xfrm>
            <a:off x="4279818" y="1196854"/>
            <a:ext cx="1759874" cy="1645036"/>
          </a:xfrm>
          <a:custGeom>
            <a:rect b="b" l="l" r="r" t="t"/>
            <a:pathLst>
              <a:path extrusionOk="0" h="3119469" w="3781113">
                <a:moveTo>
                  <a:pt x="1655551" y="649088"/>
                </a:moveTo>
                <a:cubicBezTo>
                  <a:pt x="1675818" y="471207"/>
                  <a:pt x="1702842" y="-19656"/>
                  <a:pt x="1912272" y="609"/>
                </a:cubicBezTo>
                <a:cubicBezTo>
                  <a:pt x="2121702" y="20874"/>
                  <a:pt x="2887362" y="477962"/>
                  <a:pt x="2912133" y="770678"/>
                </a:cubicBezTo>
                <a:cubicBezTo>
                  <a:pt x="2936904" y="1063394"/>
                  <a:pt x="1916776" y="1439422"/>
                  <a:pt x="2060900" y="1756906"/>
                </a:cubicBezTo>
                <a:cubicBezTo>
                  <a:pt x="2205024" y="2074390"/>
                  <a:pt x="3875963" y="2450418"/>
                  <a:pt x="3776878" y="2675584"/>
                </a:cubicBezTo>
                <a:cubicBezTo>
                  <a:pt x="3677793" y="2900750"/>
                  <a:pt x="1799675" y="3179956"/>
                  <a:pt x="1466388" y="3107903"/>
                </a:cubicBezTo>
                <a:cubicBezTo>
                  <a:pt x="1133101" y="3035850"/>
                  <a:pt x="2015861" y="2425650"/>
                  <a:pt x="1777156" y="2243265"/>
                </a:cubicBezTo>
                <a:cubicBezTo>
                  <a:pt x="1538451" y="2060880"/>
                  <a:pt x="212058" y="2198231"/>
                  <a:pt x="34155" y="2013595"/>
                </a:cubicBezTo>
                <a:cubicBezTo>
                  <a:pt x="-143748" y="1828959"/>
                  <a:pt x="416985" y="1293063"/>
                  <a:pt x="709737" y="1135447"/>
                </a:cubicBezTo>
                <a:cubicBezTo>
                  <a:pt x="1002489" y="977831"/>
                  <a:pt x="1633032" y="1151209"/>
                  <a:pt x="1790668" y="1067897"/>
                </a:cubicBezTo>
                <a:cubicBezTo>
                  <a:pt x="1948304" y="984586"/>
                  <a:pt x="1635284" y="826969"/>
                  <a:pt x="1655551" y="6490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15"/>
          <p:cNvSpPr/>
          <p:nvPr/>
        </p:nvSpPr>
        <p:spPr>
          <a:xfrm rot="1647861">
            <a:off x="6833994" y="825915"/>
            <a:ext cx="2196266" cy="2333650"/>
          </a:xfrm>
          <a:custGeom>
            <a:rect b="b" l="l" r="r" t="t"/>
            <a:pathLst>
              <a:path extrusionOk="0" h="3119469" w="3781113">
                <a:moveTo>
                  <a:pt x="1655551" y="649088"/>
                </a:moveTo>
                <a:cubicBezTo>
                  <a:pt x="1675818" y="471207"/>
                  <a:pt x="1702842" y="-19656"/>
                  <a:pt x="1912272" y="609"/>
                </a:cubicBezTo>
                <a:cubicBezTo>
                  <a:pt x="2121702" y="20874"/>
                  <a:pt x="2887362" y="477962"/>
                  <a:pt x="2912133" y="770678"/>
                </a:cubicBezTo>
                <a:cubicBezTo>
                  <a:pt x="2936904" y="1063394"/>
                  <a:pt x="1916776" y="1439422"/>
                  <a:pt x="2060900" y="1756906"/>
                </a:cubicBezTo>
                <a:cubicBezTo>
                  <a:pt x="2205024" y="2074390"/>
                  <a:pt x="3875963" y="2450418"/>
                  <a:pt x="3776878" y="2675584"/>
                </a:cubicBezTo>
                <a:cubicBezTo>
                  <a:pt x="3677793" y="2900750"/>
                  <a:pt x="1799675" y="3179956"/>
                  <a:pt x="1466388" y="3107903"/>
                </a:cubicBezTo>
                <a:cubicBezTo>
                  <a:pt x="1133101" y="3035850"/>
                  <a:pt x="2015861" y="2425650"/>
                  <a:pt x="1777156" y="2243265"/>
                </a:cubicBezTo>
                <a:cubicBezTo>
                  <a:pt x="1538451" y="2060880"/>
                  <a:pt x="212058" y="2198231"/>
                  <a:pt x="34155" y="2013595"/>
                </a:cubicBezTo>
                <a:cubicBezTo>
                  <a:pt x="-143748" y="1828959"/>
                  <a:pt x="416985" y="1293063"/>
                  <a:pt x="709737" y="1135447"/>
                </a:cubicBezTo>
                <a:cubicBezTo>
                  <a:pt x="1002489" y="977831"/>
                  <a:pt x="1633032" y="1151209"/>
                  <a:pt x="1790668" y="1067897"/>
                </a:cubicBezTo>
                <a:cubicBezTo>
                  <a:pt x="1948304" y="984586"/>
                  <a:pt x="1635284" y="826969"/>
                  <a:pt x="1655551" y="6490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15"/>
          <p:cNvSpPr/>
          <p:nvPr/>
        </p:nvSpPr>
        <p:spPr>
          <a:xfrm>
            <a:off x="631187" y="566833"/>
            <a:ext cx="3307370" cy="2882339"/>
          </a:xfrm>
          <a:custGeom>
            <a:rect b="b" l="l" r="r" t="t"/>
            <a:pathLst>
              <a:path extrusionOk="0" h="3119469" w="3781113">
                <a:moveTo>
                  <a:pt x="1655551" y="649088"/>
                </a:moveTo>
                <a:cubicBezTo>
                  <a:pt x="1675818" y="471207"/>
                  <a:pt x="1702842" y="-19656"/>
                  <a:pt x="1912272" y="609"/>
                </a:cubicBezTo>
                <a:cubicBezTo>
                  <a:pt x="2121702" y="20874"/>
                  <a:pt x="2887362" y="477962"/>
                  <a:pt x="2912133" y="770678"/>
                </a:cubicBezTo>
                <a:cubicBezTo>
                  <a:pt x="2936904" y="1063394"/>
                  <a:pt x="1916776" y="1439422"/>
                  <a:pt x="2060900" y="1756906"/>
                </a:cubicBezTo>
                <a:cubicBezTo>
                  <a:pt x="2205024" y="2074390"/>
                  <a:pt x="3875963" y="2450418"/>
                  <a:pt x="3776878" y="2675584"/>
                </a:cubicBezTo>
                <a:cubicBezTo>
                  <a:pt x="3677793" y="2900750"/>
                  <a:pt x="1799675" y="3179956"/>
                  <a:pt x="1466388" y="3107903"/>
                </a:cubicBezTo>
                <a:cubicBezTo>
                  <a:pt x="1133101" y="3035850"/>
                  <a:pt x="2015861" y="2425650"/>
                  <a:pt x="1777156" y="2243265"/>
                </a:cubicBezTo>
                <a:cubicBezTo>
                  <a:pt x="1538451" y="2060880"/>
                  <a:pt x="212058" y="2198231"/>
                  <a:pt x="34155" y="2013595"/>
                </a:cubicBezTo>
                <a:cubicBezTo>
                  <a:pt x="-143748" y="1828959"/>
                  <a:pt x="416985" y="1293063"/>
                  <a:pt x="709737" y="1135447"/>
                </a:cubicBezTo>
                <a:cubicBezTo>
                  <a:pt x="1002489" y="977831"/>
                  <a:pt x="1633032" y="1151209"/>
                  <a:pt x="1790668" y="1067897"/>
                </a:cubicBezTo>
                <a:cubicBezTo>
                  <a:pt x="1948304" y="984586"/>
                  <a:pt x="1635284" y="826969"/>
                  <a:pt x="1655551" y="6490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15"/>
          <p:cNvSpPr txBox="1"/>
          <p:nvPr/>
        </p:nvSpPr>
        <p:spPr>
          <a:xfrm>
            <a:off x="1757598" y="1751033"/>
            <a:ext cx="44465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15"/>
          <p:cNvSpPr txBox="1"/>
          <p:nvPr/>
        </p:nvSpPr>
        <p:spPr>
          <a:xfrm>
            <a:off x="4860710" y="1608396"/>
            <a:ext cx="44465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5"/>
          <p:cNvSpPr txBox="1"/>
          <p:nvPr/>
        </p:nvSpPr>
        <p:spPr>
          <a:xfrm>
            <a:off x="7465034" y="1531430"/>
            <a:ext cx="44465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5"/>
          <p:cNvSpPr txBox="1"/>
          <p:nvPr/>
        </p:nvSpPr>
        <p:spPr>
          <a:xfrm>
            <a:off x="2602774" y="4379176"/>
            <a:ext cx="44465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15"/>
          <p:cNvSpPr txBox="1"/>
          <p:nvPr/>
        </p:nvSpPr>
        <p:spPr>
          <a:xfrm>
            <a:off x="4894486" y="4622902"/>
            <a:ext cx="44465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15"/>
          <p:cNvSpPr txBox="1"/>
          <p:nvPr/>
        </p:nvSpPr>
        <p:spPr>
          <a:xfrm>
            <a:off x="7336742" y="4930766"/>
            <a:ext cx="44465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8131" y="1375455"/>
            <a:ext cx="4781932" cy="4448928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16"/>
          <p:cNvSpPr/>
          <p:nvPr/>
        </p:nvSpPr>
        <p:spPr>
          <a:xfrm>
            <a:off x="207660" y="802522"/>
            <a:ext cx="5760302" cy="47551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Difference between Φ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 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of region i and Φ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 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of region j</a:t>
            </a:r>
            <a:endParaRPr b="0" baseline="-2500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1          2         3          4           5           6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16"/>
          <p:cNvSpPr/>
          <p:nvPr/>
        </p:nvSpPr>
        <p:spPr>
          <a:xfrm>
            <a:off x="2799154" y="1470643"/>
            <a:ext cx="218096" cy="205243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1" name="Google Shape;421;p16"/>
          <p:cNvCxnSpPr/>
          <p:nvPr/>
        </p:nvCxnSpPr>
        <p:spPr>
          <a:xfrm>
            <a:off x="4724870" y="1456567"/>
            <a:ext cx="467999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cxnSp>
        <p:nvCxnSpPr>
          <p:cNvPr id="422" name="Google Shape;422;p16"/>
          <p:cNvCxnSpPr/>
          <p:nvPr/>
        </p:nvCxnSpPr>
        <p:spPr>
          <a:xfrm rot="5400000">
            <a:off x="486608" y="5737805"/>
            <a:ext cx="395998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423" name="Google Shape;423;p16"/>
          <p:cNvSpPr txBox="1"/>
          <p:nvPr/>
        </p:nvSpPr>
        <p:spPr>
          <a:xfrm>
            <a:off x="560230" y="5975657"/>
            <a:ext cx="25048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endParaRPr b="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24" name="Google Shape;424;p16"/>
          <p:cNvSpPr txBox="1"/>
          <p:nvPr/>
        </p:nvSpPr>
        <p:spPr>
          <a:xfrm>
            <a:off x="5262167" y="1254161"/>
            <a:ext cx="2693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j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 Shot 2014-10-06 at 8.36.28 AM.png" id="425" name="Google Shape;42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50853" y="2597934"/>
            <a:ext cx="2781016" cy="2014527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16"/>
          <p:cNvSpPr/>
          <p:nvPr/>
        </p:nvSpPr>
        <p:spPr>
          <a:xfrm>
            <a:off x="838803" y="1675886"/>
            <a:ext cx="2051882" cy="2139030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16"/>
          <p:cNvSpPr/>
          <p:nvPr/>
        </p:nvSpPr>
        <p:spPr>
          <a:xfrm>
            <a:off x="2951554" y="1675886"/>
            <a:ext cx="2051882" cy="2139030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16"/>
          <p:cNvSpPr/>
          <p:nvPr/>
        </p:nvSpPr>
        <p:spPr>
          <a:xfrm>
            <a:off x="2890685" y="3667779"/>
            <a:ext cx="2051882" cy="2139030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16"/>
          <p:cNvSpPr/>
          <p:nvPr/>
        </p:nvSpPr>
        <p:spPr>
          <a:xfrm>
            <a:off x="926939" y="3719071"/>
            <a:ext cx="2051882" cy="2139030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766" y="1341516"/>
            <a:ext cx="2037724" cy="1895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70459" y="1341517"/>
            <a:ext cx="2037724" cy="1895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08461" y="1334891"/>
            <a:ext cx="2037724" cy="1895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99738" y="1332714"/>
            <a:ext cx="2037724" cy="1895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76269" y="3685767"/>
            <a:ext cx="2037724" cy="1895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1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479435" y="3668735"/>
            <a:ext cx="2037724" cy="1895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1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609257" y="3651647"/>
            <a:ext cx="2037724" cy="1895821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17"/>
          <p:cNvSpPr/>
          <p:nvPr/>
        </p:nvSpPr>
        <p:spPr>
          <a:xfrm>
            <a:off x="925953" y="1089283"/>
            <a:ext cx="7391767" cy="3693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Φ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                 Φ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               Φ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3                                             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Φ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4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17"/>
          <p:cNvSpPr/>
          <p:nvPr/>
        </p:nvSpPr>
        <p:spPr>
          <a:xfrm>
            <a:off x="860254" y="3460872"/>
            <a:ext cx="4848991" cy="3693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Φ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5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                 Φ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6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               Φ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17"/>
          <p:cNvSpPr/>
          <p:nvPr/>
        </p:nvSpPr>
        <p:spPr>
          <a:xfrm>
            <a:off x="5158672" y="570426"/>
            <a:ext cx="468651" cy="36933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0000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17"/>
          <p:cNvSpPr/>
          <p:nvPr/>
        </p:nvSpPr>
        <p:spPr>
          <a:xfrm>
            <a:off x="7552826" y="570426"/>
            <a:ext cx="468651" cy="36933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0000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8"/>
          <p:cNvSpPr txBox="1"/>
          <p:nvPr>
            <p:ph type="title"/>
          </p:nvPr>
        </p:nvSpPr>
        <p:spPr>
          <a:xfrm>
            <a:off x="457200" y="274638"/>
            <a:ext cx="4497572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rebuchet MS"/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Flusser Moments</a:t>
            </a:r>
            <a:endParaRPr/>
          </a:p>
        </p:txBody>
      </p:sp>
      <p:pic>
        <p:nvPicPr>
          <p:cNvPr id="450" name="Google Shape;45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681" y="1450160"/>
            <a:ext cx="6999029" cy="4389791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8"/>
          <p:cNvSpPr txBox="1"/>
          <p:nvPr/>
        </p:nvSpPr>
        <p:spPr>
          <a:xfrm>
            <a:off x="350875" y="6060558"/>
            <a:ext cx="842098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Flusser, J., &amp; Suk, T. (1993). </a:t>
            </a: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Pattern recognition by affine moment invariants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Pattern recognition, 26(1), 167-174.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18"/>
          <p:cNvSpPr/>
          <p:nvPr/>
        </p:nvSpPr>
        <p:spPr>
          <a:xfrm>
            <a:off x="6103095" y="584791"/>
            <a:ext cx="712381" cy="563525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18"/>
          <p:cNvSpPr/>
          <p:nvPr/>
        </p:nvSpPr>
        <p:spPr>
          <a:xfrm rot="878684">
            <a:off x="7740505" y="616691"/>
            <a:ext cx="776177" cy="659219"/>
          </a:xfrm>
          <a:prstGeom prst="parallelogram">
            <a:avLst>
              <a:gd fmla="val 25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18"/>
          <p:cNvSpPr/>
          <p:nvPr/>
        </p:nvSpPr>
        <p:spPr>
          <a:xfrm>
            <a:off x="7145086" y="808074"/>
            <a:ext cx="233916" cy="21265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18"/>
          <p:cNvSpPr txBox="1"/>
          <p:nvPr/>
        </p:nvSpPr>
        <p:spPr>
          <a:xfrm>
            <a:off x="5560832" y="1446023"/>
            <a:ext cx="3317358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Invariante a la transformada afín: líneas paralelas se transforman como líneas paralelas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Using OpenCV</a:t>
            </a:r>
            <a:endParaRPr/>
          </a:p>
        </p:txBody>
      </p:sp>
      <p:sp>
        <p:nvSpPr>
          <p:cNvPr id="462" name="Google Shape;462;p19"/>
          <p:cNvSpPr txBox="1"/>
          <p:nvPr/>
        </p:nvSpPr>
        <p:spPr>
          <a:xfrm>
            <a:off x="143225" y="1312725"/>
            <a:ext cx="83523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 cv2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 numpy as np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Cargar la imagen en escala de grises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= cv2.imread('imagen.jpg', cv2.IMREAD_GRAYSCALE)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Calcular los momentos de la imagen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moments = cv2.moments(image)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Calcular los momentos de Hu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hu_moments = cv2.HuMoments(moments)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Calcular los momentos de Flusser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flusser_moments = cv2.flusserMoments(moments)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Imprimir los momentos de Hu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print("Momentos de Hu:")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i in range(7):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print(f'Hu Moment {i+1}: {hu_moments[i][0]}')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Imprimir los momentos de Flusser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print("\nMomentos de Flusser:")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i in range(11):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print(f'Flusser Moment {i+1}: {flusser_moments[i][0]}')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"/>
          <p:cNvSpPr txBox="1"/>
          <p:nvPr/>
        </p:nvSpPr>
        <p:spPr>
          <a:xfrm>
            <a:off x="1549875" y="918225"/>
            <a:ext cx="6794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Extracción de características de un objeto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4284050"/>
            <a:ext cx="8839200" cy="1826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"/>
          <p:cNvPicPr preferRelativeResize="0"/>
          <p:nvPr/>
        </p:nvPicPr>
        <p:blipFill rotWithShape="1">
          <a:blip r:embed="rId4">
            <a:alphaModFix/>
          </a:blip>
          <a:srcRect b="0" l="18374" r="21121" t="0"/>
          <a:stretch/>
        </p:blipFill>
        <p:spPr>
          <a:xfrm>
            <a:off x="1088425" y="2175775"/>
            <a:ext cx="1615050" cy="1826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2"/>
          <p:cNvCxnSpPr>
            <a:stCxn id="249" idx="3"/>
            <a:endCxn id="248" idx="0"/>
          </p:cNvCxnSpPr>
          <p:nvPr/>
        </p:nvCxnSpPr>
        <p:spPr>
          <a:xfrm>
            <a:off x="2703475" y="3088988"/>
            <a:ext cx="2020800" cy="1195200"/>
          </a:xfrm>
          <a:prstGeom prst="bentConnector2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0"/>
          <p:cNvSpPr txBox="1"/>
          <p:nvPr/>
        </p:nvSpPr>
        <p:spPr>
          <a:xfrm>
            <a:off x="2847082" y="4481691"/>
            <a:ext cx="4277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Juan Carlos Briñez de León</a:t>
            </a:r>
            <a:endParaRPr b="1" i="0" sz="2400" u="none" cap="none" strike="noStrike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8" name="Google Shape;468;p20"/>
          <p:cNvSpPr/>
          <p:nvPr/>
        </p:nvSpPr>
        <p:spPr>
          <a:xfrm>
            <a:off x="3449568" y="5046327"/>
            <a:ext cx="3039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400" u="none" cap="none" strike="noStrik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juan.brinez@pascualbravo.edu.co</a:t>
            </a:r>
            <a:endParaRPr b="1" i="0" sz="1400" u="none" cap="none" strike="noStrike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"/>
          <p:cNvSpPr txBox="1"/>
          <p:nvPr/>
        </p:nvSpPr>
        <p:spPr>
          <a:xfrm>
            <a:off x="393700" y="3581400"/>
            <a:ext cx="8481333" cy="9233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a) Grayscale image         b) Segmentation                   c) 3D representation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6" name="Google Shape;256;p3"/>
          <p:cNvSpPr txBox="1"/>
          <p:nvPr/>
        </p:nvSpPr>
        <p:spPr>
          <a:xfrm>
            <a:off x="338700" y="4504725"/>
            <a:ext cx="8593500" cy="36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There are two categories of features: Geometric Features and Intensity Features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"/>
          <p:cNvSpPr txBox="1"/>
          <p:nvPr/>
        </p:nvSpPr>
        <p:spPr>
          <a:xfrm>
            <a:off x="268950" y="5232400"/>
            <a:ext cx="8733000" cy="36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Geometric Features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give information about location, orientation, shape and size.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"/>
          <p:cNvSpPr txBox="1"/>
          <p:nvPr/>
        </p:nvSpPr>
        <p:spPr>
          <a:xfrm>
            <a:off x="268950" y="5732450"/>
            <a:ext cx="8226600" cy="36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Intensity Features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give information about how are the gray values.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 Shot 2014-10-04 at 3.20.39 PM.png" id="259" name="Google Shape;25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380" y="1340022"/>
            <a:ext cx="2123071" cy="21039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4-10-04 at 3.23.07 PM.png" id="260" name="Google Shape;26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76428" y="1333645"/>
            <a:ext cx="2103944" cy="2110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25068" y="1145742"/>
            <a:ext cx="3095354" cy="2326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"/>
          <p:cNvSpPr txBox="1"/>
          <p:nvPr/>
        </p:nvSpPr>
        <p:spPr>
          <a:xfrm>
            <a:off x="2400300" y="3225800"/>
            <a:ext cx="445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Geometric Features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271;p5"/>
          <p:cNvGrpSpPr/>
          <p:nvPr/>
        </p:nvGrpSpPr>
        <p:grpSpPr>
          <a:xfrm>
            <a:off x="2832100" y="3581400"/>
            <a:ext cx="2654300" cy="1892299"/>
            <a:chOff x="279400" y="3581400"/>
            <a:chExt cx="2654300" cy="1892299"/>
          </a:xfrm>
        </p:grpSpPr>
        <p:pic>
          <p:nvPicPr>
            <p:cNvPr descr="Screen Shot 2014-10-04 at 1.48.38 PM.png" id="272" name="Google Shape;272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79400" y="4839676"/>
              <a:ext cx="2654300" cy="6340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3" name="Google Shape;273;p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47436" y="4279900"/>
              <a:ext cx="2569028" cy="749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4" name="Google Shape;274;p5"/>
            <p:cNvSpPr txBox="1"/>
            <p:nvPr/>
          </p:nvSpPr>
          <p:spPr>
            <a:xfrm>
              <a:off x="393700" y="3581400"/>
              <a:ext cx="2249334" cy="92333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Height and width of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275" name="Google Shape;275;p5"/>
          <p:cNvSpPr txBox="1"/>
          <p:nvPr/>
        </p:nvSpPr>
        <p:spPr>
          <a:xfrm>
            <a:off x="352554" y="3619500"/>
            <a:ext cx="2416046" cy="175432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Area and Perimeter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= # of gray pixels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 # of white pixels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6" name="Google Shape;276;p5"/>
          <p:cNvGrpSpPr/>
          <p:nvPr/>
        </p:nvGrpSpPr>
        <p:grpSpPr>
          <a:xfrm>
            <a:off x="5803900" y="3568700"/>
            <a:ext cx="1909417" cy="1587500"/>
            <a:chOff x="5803900" y="3568700"/>
            <a:chExt cx="1909417" cy="1587500"/>
          </a:xfrm>
        </p:grpSpPr>
        <p:sp>
          <p:nvSpPr>
            <p:cNvPr id="277" name="Google Shape;277;p5"/>
            <p:cNvSpPr txBox="1"/>
            <p:nvPr/>
          </p:nvSpPr>
          <p:spPr>
            <a:xfrm>
              <a:off x="5943600" y="3568700"/>
              <a:ext cx="1253280" cy="92333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Roundness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pic>
          <p:nvPicPr>
            <p:cNvPr descr="Screen Shot 2014-10-04 at 1.52.17 PM.png" id="278" name="Google Shape;278;p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803900" y="4191000"/>
              <a:ext cx="1909417" cy="9652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Screen Shot 2014-10-04 at 3.23.07 PM.png" id="279" name="Google Shape;279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76428" y="1333645"/>
            <a:ext cx="2103944" cy="21103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4-10-04 at 3.36.38 PM.png" id="280" name="Google Shape;280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93204" y="454723"/>
            <a:ext cx="292100" cy="46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1" name="Google Shape;281;p5"/>
          <p:cNvCxnSpPr/>
          <p:nvPr/>
        </p:nvCxnSpPr>
        <p:spPr>
          <a:xfrm flipH="1">
            <a:off x="4079832" y="757868"/>
            <a:ext cx="633764" cy="1097911"/>
          </a:xfrm>
          <a:prstGeom prst="straightConnector1">
            <a:avLst/>
          </a:prstGeom>
          <a:noFill/>
          <a:ln cap="flat" cmpd="sng" w="254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cxnSp>
        <p:nvCxnSpPr>
          <p:cNvPr id="282" name="Google Shape;282;p5"/>
          <p:cNvCxnSpPr/>
          <p:nvPr/>
        </p:nvCxnSpPr>
        <p:spPr>
          <a:xfrm>
            <a:off x="3447944" y="1229596"/>
            <a:ext cx="348826" cy="364581"/>
          </a:xfrm>
          <a:prstGeom prst="straightConnector1">
            <a:avLst/>
          </a:prstGeom>
          <a:noFill/>
          <a:ln cap="flat" cmpd="sng" w="254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pic>
        <p:nvPicPr>
          <p:cNvPr id="283" name="Google Shape;283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150179" y="702517"/>
            <a:ext cx="532312" cy="4863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4-10-04 at 3.36.38 PM.png" id="284" name="Google Shape;284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125977" y="3826459"/>
            <a:ext cx="292100" cy="469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5" name="Google Shape;285;p5"/>
          <p:cNvGrpSpPr/>
          <p:nvPr/>
        </p:nvGrpSpPr>
        <p:grpSpPr>
          <a:xfrm>
            <a:off x="4047253" y="2259997"/>
            <a:ext cx="3643202" cy="4281957"/>
            <a:chOff x="4047253" y="2259997"/>
            <a:chExt cx="3643202" cy="4281957"/>
          </a:xfrm>
        </p:grpSpPr>
        <p:sp>
          <p:nvSpPr>
            <p:cNvPr id="286" name="Google Shape;286;p5"/>
            <p:cNvSpPr/>
            <p:nvPr/>
          </p:nvSpPr>
          <p:spPr>
            <a:xfrm>
              <a:off x="4047253" y="2259997"/>
              <a:ext cx="72000" cy="62987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509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5"/>
            <p:cNvSpPr txBox="1"/>
            <p:nvPr/>
          </p:nvSpPr>
          <p:spPr>
            <a:xfrm>
              <a:off x="5988359" y="5249292"/>
              <a:ext cx="1702096" cy="12926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Center of Mass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(</a:t>
              </a:r>
              <a:r>
                <a:rPr b="0" i="1" lang="en-US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</a:t>
              </a:r>
              <a:r>
                <a:rPr b="0" baseline="-25000" i="1" lang="en-US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</a:t>
              </a:r>
              <a:r>
                <a:rPr b="0" i="0" lang="en-US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,</a:t>
              </a:r>
              <a:r>
                <a:rPr b="0" i="1" lang="en-US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j</a:t>
              </a:r>
              <a:r>
                <a:rPr b="0" baseline="-25000" i="1" lang="en-US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</a:t>
              </a:r>
              <a:r>
                <a:rPr b="0" i="0" lang="en-US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)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4-10-04 at 3.23.07 PM.png" id="292" name="Google Shape;29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658" y="1522783"/>
            <a:ext cx="3792903" cy="3804397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6"/>
          <p:cNvSpPr txBox="1"/>
          <p:nvPr/>
        </p:nvSpPr>
        <p:spPr>
          <a:xfrm>
            <a:off x="482600" y="330200"/>
            <a:ext cx="178922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Ellipses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6"/>
          <p:cNvSpPr/>
          <p:nvPr/>
        </p:nvSpPr>
        <p:spPr>
          <a:xfrm rot="4372184">
            <a:off x="3142873" y="2745987"/>
            <a:ext cx="2985156" cy="902015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9" name="Google Shape;299;p7"/>
          <p:cNvCxnSpPr>
            <a:stCxn id="300" idx="5"/>
            <a:endCxn id="301" idx="6"/>
          </p:cNvCxnSpPr>
          <p:nvPr/>
        </p:nvCxnSpPr>
        <p:spPr>
          <a:xfrm>
            <a:off x="4647159" y="3211551"/>
            <a:ext cx="427800" cy="14118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302" name="Google Shape;302;p7"/>
          <p:cNvSpPr txBox="1"/>
          <p:nvPr/>
        </p:nvSpPr>
        <p:spPr>
          <a:xfrm>
            <a:off x="482600" y="330200"/>
            <a:ext cx="178922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Ellipses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7"/>
          <p:cNvSpPr/>
          <p:nvPr/>
        </p:nvSpPr>
        <p:spPr>
          <a:xfrm rot="4372184">
            <a:off x="3142873" y="2745987"/>
            <a:ext cx="2985156" cy="902015"/>
          </a:xfrm>
          <a:prstGeom prst="ellipse">
            <a:avLst/>
          </a:prstGeom>
          <a:solidFill>
            <a:srgbClr val="D8D8D8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3" name="Google Shape;303;p7"/>
          <p:cNvCxnSpPr>
            <a:stCxn id="300" idx="7"/>
          </p:cNvCxnSpPr>
          <p:nvPr/>
        </p:nvCxnSpPr>
        <p:spPr>
          <a:xfrm flipH="1" rot="10800000">
            <a:off x="4647159" y="3073759"/>
            <a:ext cx="387600" cy="1128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cxnSp>
        <p:nvCxnSpPr>
          <p:cNvPr id="304" name="Google Shape;304;p7"/>
          <p:cNvCxnSpPr>
            <a:stCxn id="301" idx="2"/>
            <a:endCxn id="301" idx="6"/>
          </p:cNvCxnSpPr>
          <p:nvPr/>
        </p:nvCxnSpPr>
        <p:spPr>
          <a:xfrm>
            <a:off x="4195819" y="1770631"/>
            <a:ext cx="879300" cy="285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cxnSp>
        <p:nvCxnSpPr>
          <p:cNvPr id="305" name="Google Shape;305;p7"/>
          <p:cNvCxnSpPr>
            <a:stCxn id="301" idx="4"/>
            <a:endCxn id="301" idx="0"/>
          </p:cNvCxnSpPr>
          <p:nvPr/>
        </p:nvCxnSpPr>
        <p:spPr>
          <a:xfrm flipH="1" rot="10800000">
            <a:off x="4204451" y="3064037"/>
            <a:ext cx="861900" cy="265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300" name="Google Shape;300;p7"/>
          <p:cNvSpPr/>
          <p:nvPr/>
        </p:nvSpPr>
        <p:spPr>
          <a:xfrm>
            <a:off x="4616431" y="3181383"/>
            <a:ext cx="36000" cy="35344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7"/>
          <p:cNvSpPr txBox="1"/>
          <p:nvPr/>
        </p:nvSpPr>
        <p:spPr>
          <a:xfrm>
            <a:off x="466622" y="1269433"/>
            <a:ext cx="2339102" cy="443198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Major axis (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Minor axis (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Orientation (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Θ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Center 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Area 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1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Perimeter 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Eccentricity 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 = b/a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7"/>
          <p:cNvSpPr/>
          <p:nvPr/>
        </p:nvSpPr>
        <p:spPr>
          <a:xfrm>
            <a:off x="4735342" y="3417918"/>
            <a:ext cx="312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7"/>
          <p:cNvSpPr/>
          <p:nvPr/>
        </p:nvSpPr>
        <p:spPr>
          <a:xfrm>
            <a:off x="4595562" y="2796670"/>
            <a:ext cx="3000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9" name="Google Shape;309;p7"/>
          <p:cNvCxnSpPr/>
          <p:nvPr/>
        </p:nvCxnSpPr>
        <p:spPr>
          <a:xfrm>
            <a:off x="3179727" y="5125513"/>
            <a:ext cx="3691408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cxnSp>
        <p:nvCxnSpPr>
          <p:cNvPr id="310" name="Google Shape;310;p7"/>
          <p:cNvCxnSpPr/>
          <p:nvPr/>
        </p:nvCxnSpPr>
        <p:spPr>
          <a:xfrm flipH="1" rot="10800000">
            <a:off x="3332127" y="1096366"/>
            <a:ext cx="2932" cy="4181547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311" name="Google Shape;311;p7"/>
          <p:cNvSpPr/>
          <p:nvPr/>
        </p:nvSpPr>
        <p:spPr>
          <a:xfrm>
            <a:off x="3335059" y="3216007"/>
            <a:ext cx="1297475" cy="1909505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dot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7"/>
          <p:cNvSpPr/>
          <p:nvPr/>
        </p:nvSpPr>
        <p:spPr>
          <a:xfrm>
            <a:off x="4447446" y="5053262"/>
            <a:ext cx="3770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7"/>
          <p:cNvSpPr/>
          <p:nvPr/>
        </p:nvSpPr>
        <p:spPr>
          <a:xfrm>
            <a:off x="2991708" y="3003792"/>
            <a:ext cx="3898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7"/>
          <p:cNvSpPr/>
          <p:nvPr/>
        </p:nvSpPr>
        <p:spPr>
          <a:xfrm>
            <a:off x="5152296" y="1946967"/>
            <a:ext cx="3561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15" name="Google Shape;315;p7"/>
          <p:cNvCxnSpPr/>
          <p:nvPr/>
        </p:nvCxnSpPr>
        <p:spPr>
          <a:xfrm flipH="1">
            <a:off x="4742179" y="2302369"/>
            <a:ext cx="420309" cy="30150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316" name="Google Shape;316;p7"/>
          <p:cNvSpPr/>
          <p:nvPr/>
        </p:nvSpPr>
        <p:spPr>
          <a:xfrm>
            <a:off x="5651907" y="3277954"/>
            <a:ext cx="3385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17" name="Google Shape;317;p7"/>
          <p:cNvCxnSpPr/>
          <p:nvPr/>
        </p:nvCxnSpPr>
        <p:spPr>
          <a:xfrm flipH="1">
            <a:off x="5241790" y="3633356"/>
            <a:ext cx="420309" cy="30150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cxnSp>
        <p:nvCxnSpPr>
          <p:cNvPr id="318" name="Google Shape;318;p7"/>
          <p:cNvCxnSpPr/>
          <p:nvPr/>
        </p:nvCxnSpPr>
        <p:spPr>
          <a:xfrm>
            <a:off x="4413231" y="4632154"/>
            <a:ext cx="150866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319" name="Google Shape;319;p7"/>
          <p:cNvSpPr/>
          <p:nvPr/>
        </p:nvSpPr>
        <p:spPr>
          <a:xfrm>
            <a:off x="4879236" y="4412874"/>
            <a:ext cx="456858" cy="467998"/>
          </a:xfrm>
          <a:prstGeom prst="arc">
            <a:avLst>
              <a:gd fmla="val 14693616" name="adj1"/>
              <a:gd fmla="val 0" name="adj2"/>
            </a:avLst>
          </a:prstGeom>
          <a:noFill/>
          <a:ln cap="flat" cmpd="sng" w="25400">
            <a:solidFill>
              <a:srgbClr val="0000FF"/>
            </a:solidFill>
            <a:prstDash val="solid"/>
            <a:round/>
            <a:headEnd len="med" w="med" type="triangl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7"/>
          <p:cNvSpPr/>
          <p:nvPr/>
        </p:nvSpPr>
        <p:spPr>
          <a:xfrm>
            <a:off x="5313574" y="4206410"/>
            <a:ext cx="3642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Θ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1" name="Google Shape;321;p7"/>
          <p:cNvCxnSpPr>
            <a:stCxn id="300" idx="4"/>
            <a:endCxn id="301" idx="6"/>
          </p:cNvCxnSpPr>
          <p:nvPr/>
        </p:nvCxnSpPr>
        <p:spPr>
          <a:xfrm>
            <a:off x="4634431" y="3216727"/>
            <a:ext cx="440700" cy="14067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Basic measures</a:t>
            </a:r>
            <a:endParaRPr/>
          </a:p>
        </p:txBody>
      </p:sp>
      <p:sp>
        <p:nvSpPr>
          <p:cNvPr id="328" name="Google Shape;328;p8"/>
          <p:cNvSpPr txBox="1"/>
          <p:nvPr/>
        </p:nvSpPr>
        <p:spPr>
          <a:xfrm>
            <a:off x="119325" y="1320675"/>
            <a:ext cx="8750100" cy="50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 cv2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 numpy as np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Cargar la imagen binaria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= cv2.imread('binary_image.jpg', cv2.IMREAD_GRAYSCALE)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Encontrar los contornos de la imagen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contours, _ = cv2.findContours(image, cv2.RETR_EXTERNAL, cv2.CHAIN_APPROX_SIMPLE)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len(contours) &gt; 0: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# Tomar solo el contorno más grande (puede haber varios)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largest_contour = max(contours, key=cv2.contourArea)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# Calcular área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area = cv2.contourArea(largest_contour)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# Calcular perímetro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perimeter = cv2.arcLength(largest_contour, closed=True)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"/>
              <a:buFont typeface="Arial"/>
              <a:buNone/>
            </a:pPr>
            <a:r>
              <a:t/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# Calcular el centro de masa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M = cv2.moments(largest_contour)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center_x = int(M['m10'] / M['m00'])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center_y = int(M['m01'] / M['m00'])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# Calcular la circularidad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circularity = (4 * np.pi * area) / (perimeter ** 2)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# Calcular la elipticidad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_, (major_axis, minor_axis), _ = cv2.fitEllipse(largest_contour)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ellipticity = major_axis / minor_axis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# Imprimir los resultados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print(f"Área: {area}")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print(f"Perímetro: {perimeter}")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print(f"Centro de Masa: ({center_x}, {center_y})")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print(f"Circularidad: {circularity}")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print(f"Elipticidad: {ellipticity}")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else: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print("No se encontraron contornos en la imagen.")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Moments</a:t>
            </a:r>
            <a:endParaRPr/>
          </a:p>
        </p:txBody>
      </p:sp>
      <p:sp>
        <p:nvSpPr>
          <p:cNvPr id="335" name="Google Shape;335;p9"/>
          <p:cNvSpPr txBox="1"/>
          <p:nvPr/>
        </p:nvSpPr>
        <p:spPr>
          <a:xfrm>
            <a:off x="509150" y="1406950"/>
            <a:ext cx="78987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momentos de objetos dentro de una imagen son valores estadísticos ponderados que capturan la distribución espacial de los píxeles en una imagen.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aplicaciones prácticas, es posible que se requiera de preprocesar la imagen (umbralización, segmentación, etc.) antes de calcular los momentos de cada objeto.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6" name="Google Shape;33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0725" y="4029700"/>
            <a:ext cx="11430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32925" y="4029700"/>
            <a:ext cx="920338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23725" y="4029700"/>
            <a:ext cx="1761325" cy="101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9"/>
          <p:cNvSpPr txBox="1"/>
          <p:nvPr/>
        </p:nvSpPr>
        <p:spPr>
          <a:xfrm>
            <a:off x="509150" y="5402050"/>
            <a:ext cx="817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¿Qué mido en la imagen para saber que hablamos de un objeto específico?.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